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89" r:id="rId3"/>
    <p:sldId id="290" r:id="rId4"/>
    <p:sldId id="291" r:id="rId5"/>
    <p:sldId id="309" r:id="rId6"/>
    <p:sldId id="295" r:id="rId7"/>
    <p:sldId id="313" r:id="rId8"/>
    <p:sldId id="321" r:id="rId9"/>
    <p:sldId id="319" r:id="rId10"/>
    <p:sldId id="320" r:id="rId11"/>
    <p:sldId id="322" r:id="rId12"/>
    <p:sldId id="314" r:id="rId13"/>
    <p:sldId id="302" r:id="rId14"/>
    <p:sldId id="315" r:id="rId15"/>
    <p:sldId id="316" r:id="rId16"/>
    <p:sldId id="318" r:id="rId17"/>
    <p:sldId id="323" r:id="rId18"/>
    <p:sldId id="324" r:id="rId19"/>
    <p:sldId id="311" r:id="rId20"/>
    <p:sldId id="307" r:id="rId21"/>
    <p:sldId id="312" r:id="rId22"/>
  </p:sldIdLst>
  <p:sldSz cx="12195175" cy="6858000"/>
  <p:notesSz cx="6858000" cy="9144000"/>
  <p:embeddedFontLst>
    <p:embeddedFont>
      <p:font typeface="张海山草泥马体" panose="02010600030101010101" charset="-122"/>
      <p:regular r:id="rId24"/>
    </p:embeddedFont>
    <p:embeddedFont>
      <p:font typeface="张海山锐线体简" panose="02010600030101010101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方正粗黑宋简体" panose="02000000000000000000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6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1E"/>
    <a:srgbClr val="111111"/>
    <a:srgbClr val="3F6FB7"/>
    <a:srgbClr val="B28A35"/>
    <a:srgbClr val="E4C874"/>
    <a:srgbClr val="F7F7F7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howGuides="1">
      <p:cViewPr varScale="1">
        <p:scale>
          <a:sx n="95" d="100"/>
          <a:sy n="95" d="100"/>
        </p:scale>
        <p:origin x="72" y="62"/>
      </p:cViewPr>
      <p:guideLst>
        <p:guide orient="horz" pos="2115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5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0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8556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94573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2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11822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6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266665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9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3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1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3188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4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9216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3082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283228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4449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37919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26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91769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97083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39696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311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706099" y="64300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000F1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29779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9450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63885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02" y="0"/>
            <a:ext cx="12195175" cy="6858000"/>
          </a:xfrm>
          <a:prstGeom prst="rect">
            <a:avLst/>
          </a:prstGeom>
          <a:solidFill>
            <a:srgbClr val="1111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5459" y="1898500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10600030101010101" charset="-122"/>
                <a:ea typeface="张海山锐线体简" panose="02010600030101010101" charset="-122"/>
              </a:rPr>
              <a:t>冬奥纪念品交易平台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65539" y="3963950"/>
            <a:ext cx="565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191220164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张廷泽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BB99D-5764-4A9D-A934-C7CD531D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" y="0"/>
            <a:ext cx="457809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7DB00C-908B-4F98-9C4A-19422F4190E6}"/>
              </a:ext>
            </a:extLst>
          </p:cNvPr>
          <p:cNvSpPr txBox="1"/>
          <p:nvPr/>
        </p:nvSpPr>
        <p:spPr>
          <a:xfrm>
            <a:off x="6601643" y="3004099"/>
            <a:ext cx="4578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设计思路及规划</a:t>
            </a:r>
          </a:p>
        </p:txBody>
      </p:sp>
    </p:spTree>
    <p:extLst>
      <p:ext uri="{BB962C8B-B14F-4D97-AF65-F5344CB8AC3E}">
        <p14:creationId xmlns:p14="http://schemas.microsoft.com/office/powerpoint/2010/main" val="34648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63DA1D0-C3B6-4A79-AA62-D59308F22A24}"/>
              </a:ext>
            </a:extLst>
          </p:cNvPr>
          <p:cNvSpPr/>
          <p:nvPr/>
        </p:nvSpPr>
        <p:spPr>
          <a:xfrm rot="10800000" flipH="1">
            <a:off x="480963" y="260648"/>
            <a:ext cx="1224135" cy="115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Freeform 144">
            <a:extLst>
              <a:ext uri="{FF2B5EF4-FFF2-40B4-BE49-F238E27FC236}">
                <a16:creationId xmlns:a16="http://schemas.microsoft.com/office/drawing/2014/main" id="{579D4584-4C86-4F74-AB6E-2410F6F5A1B7}"/>
              </a:ext>
            </a:extLst>
          </p:cNvPr>
          <p:cNvSpPr>
            <a:spLocks noEditPoints="1"/>
          </p:cNvSpPr>
          <p:nvPr/>
        </p:nvSpPr>
        <p:spPr bwMode="auto">
          <a:xfrm>
            <a:off x="858909" y="607636"/>
            <a:ext cx="468241" cy="458152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708831-9E25-4DB0-9CEA-0C2EEBA50172}"/>
              </a:ext>
            </a:extLst>
          </p:cNvPr>
          <p:cNvSpPr txBox="1"/>
          <p:nvPr/>
        </p:nvSpPr>
        <p:spPr>
          <a:xfrm>
            <a:off x="2425179" y="30042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Calculator.h</a:t>
            </a:r>
            <a:r>
              <a:rPr lang="en-US" altLang="zh-CN" dirty="0"/>
              <a:t>  </a:t>
            </a:r>
          </a:p>
          <a:p>
            <a:r>
              <a:rPr lang="zh-CN" altLang="en-US" dirty="0"/>
              <a:t>计算器类，处理算式、得到结果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F10C05-A468-46FE-99A6-1663994B3551}"/>
              </a:ext>
            </a:extLst>
          </p:cNvPr>
          <p:cNvSpPr txBox="1"/>
          <p:nvPr/>
        </p:nvSpPr>
        <p:spPr>
          <a:xfrm>
            <a:off x="1993131" y="3947367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Help.h</a:t>
            </a:r>
            <a:r>
              <a:rPr lang="zh-CN" altLang="en-US" dirty="0"/>
              <a:t>  声明一些辅助函数，如输入检查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690ED5-80CD-4F38-8BF6-45090E94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1" y="1196752"/>
            <a:ext cx="4930567" cy="2606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41BDB8-2019-45EA-96DE-3A463CAE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46" y="4606847"/>
            <a:ext cx="8016935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63DA1D0-C3B6-4A79-AA62-D59308F22A24}"/>
              </a:ext>
            </a:extLst>
          </p:cNvPr>
          <p:cNvSpPr/>
          <p:nvPr/>
        </p:nvSpPr>
        <p:spPr>
          <a:xfrm rot="10800000" flipH="1">
            <a:off x="480963" y="260648"/>
            <a:ext cx="1224135" cy="115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Freeform 144">
            <a:extLst>
              <a:ext uri="{FF2B5EF4-FFF2-40B4-BE49-F238E27FC236}">
                <a16:creationId xmlns:a16="http://schemas.microsoft.com/office/drawing/2014/main" id="{579D4584-4C86-4F74-AB6E-2410F6F5A1B7}"/>
              </a:ext>
            </a:extLst>
          </p:cNvPr>
          <p:cNvSpPr>
            <a:spLocks noEditPoints="1"/>
          </p:cNvSpPr>
          <p:nvPr/>
        </p:nvSpPr>
        <p:spPr bwMode="auto">
          <a:xfrm>
            <a:off x="858909" y="607636"/>
            <a:ext cx="468241" cy="458152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29BCB2-704C-4371-9D8B-5C5BF1D7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2420888"/>
            <a:ext cx="5767339" cy="35125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CBD39F-8FA9-43EA-BE5E-7C074E6A1626}"/>
              </a:ext>
            </a:extLst>
          </p:cNvPr>
          <p:cNvSpPr txBox="1"/>
          <p:nvPr/>
        </p:nvSpPr>
        <p:spPr>
          <a:xfrm>
            <a:off x="696987" y="1759765"/>
            <a:ext cx="3240360" cy="37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程序组织形式</a:t>
            </a:r>
          </a:p>
        </p:txBody>
      </p:sp>
    </p:spTree>
    <p:extLst>
      <p:ext uri="{BB962C8B-B14F-4D97-AF65-F5344CB8AC3E}">
        <p14:creationId xmlns:p14="http://schemas.microsoft.com/office/powerpoint/2010/main" val="26737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379" y="764704"/>
            <a:ext cx="3403688" cy="340368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45459" y="1820601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03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1203" y="4589866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函数详情及程序流程</a:t>
            </a:r>
          </a:p>
        </p:txBody>
      </p:sp>
    </p:spTree>
    <p:extLst>
      <p:ext uri="{BB962C8B-B14F-4D97-AF65-F5344CB8AC3E}">
        <p14:creationId xmlns:p14="http://schemas.microsoft.com/office/powerpoint/2010/main" val="16958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2328892" y="17721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程序流程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624088-8913-4C7B-9555-8204507B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6" y="1988840"/>
            <a:ext cx="11479483" cy="381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39B3-0475-4922-86F4-D480A2A50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995" y="161647"/>
            <a:ext cx="10365899" cy="1470025"/>
          </a:xfrm>
        </p:spPr>
        <p:txBody>
          <a:bodyPr/>
          <a:lstStyle/>
          <a:p>
            <a:r>
              <a:rPr lang="zh-CN" altLang="en-US" sz="3200" dirty="0"/>
              <a:t>显示界面函数</a:t>
            </a:r>
            <a:r>
              <a:rPr lang="en-US" altLang="zh-CN" sz="3200" dirty="0"/>
              <a:t>——</a:t>
            </a:r>
            <a:r>
              <a:rPr lang="zh-CN" altLang="en-US" sz="3200" dirty="0"/>
              <a:t>以登录界面为例</a:t>
            </a:r>
          </a:p>
        </p:txBody>
      </p:sp>
      <p:sp>
        <p:nvSpPr>
          <p:cNvPr id="7" name="Freeform 228">
            <a:extLst>
              <a:ext uri="{FF2B5EF4-FFF2-40B4-BE49-F238E27FC236}">
                <a16:creationId xmlns:a16="http://schemas.microsoft.com/office/drawing/2014/main" id="{33D09CC3-4788-4FA5-BDE0-DCB481D219DA}"/>
              </a:ext>
            </a:extLst>
          </p:cNvPr>
          <p:cNvSpPr>
            <a:spLocks/>
          </p:cNvSpPr>
          <p:nvPr/>
        </p:nvSpPr>
        <p:spPr bwMode="auto">
          <a:xfrm>
            <a:off x="624979" y="142955"/>
            <a:ext cx="548217" cy="551945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23E441-131A-4399-8C67-539E1A46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3" y="1228153"/>
            <a:ext cx="7049111" cy="5502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A018EF-2A0C-41A9-AD7A-03434ECF9E86}"/>
              </a:ext>
            </a:extLst>
          </p:cNvPr>
          <p:cNvSpPr txBox="1"/>
          <p:nvPr/>
        </p:nvSpPr>
        <p:spPr>
          <a:xfrm>
            <a:off x="7609755" y="170080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r>
              <a:rPr lang="zh-CN" altLang="en-US" dirty="0"/>
              <a:t>输出提示文字</a:t>
            </a:r>
            <a:r>
              <a:rPr lang="en-US" altLang="zh-CN" dirty="0"/>
              <a:t>-&gt;</a:t>
            </a:r>
            <a:r>
              <a:rPr lang="zh-CN" altLang="en-US" dirty="0"/>
              <a:t>读入数字</a:t>
            </a:r>
            <a:r>
              <a:rPr lang="en-US" altLang="zh-CN" dirty="0"/>
              <a:t>-&gt;</a:t>
            </a:r>
            <a:r>
              <a:rPr lang="zh-CN" altLang="en-US" dirty="0"/>
              <a:t>转到对应操作</a:t>
            </a:r>
            <a:r>
              <a:rPr lang="en-US" altLang="zh-CN" dirty="0"/>
              <a:t>-&gt;</a:t>
            </a:r>
            <a:r>
              <a:rPr lang="zh-CN" altLang="en-US" dirty="0"/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9436270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5B3E3-84CD-4BB4-9312-B005343A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637" y="84122"/>
            <a:ext cx="10365899" cy="1470025"/>
          </a:xfrm>
        </p:spPr>
        <p:txBody>
          <a:bodyPr/>
          <a:lstStyle/>
          <a:p>
            <a:r>
              <a:rPr lang="en-US" altLang="zh-CN" sz="3200" dirty="0" err="1"/>
              <a:t>Sql</a:t>
            </a:r>
            <a:r>
              <a:rPr lang="zh-CN" altLang="en-US" sz="3200" dirty="0"/>
              <a:t>指令生成</a:t>
            </a:r>
            <a:r>
              <a:rPr lang="en-US" altLang="zh-CN" sz="3200" dirty="0"/>
              <a:t>——</a:t>
            </a:r>
            <a:r>
              <a:rPr lang="zh-CN" altLang="en-US" sz="3200" dirty="0"/>
              <a:t>以管理员操作为例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51C7D-F40C-4E6A-80F5-88315D6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20" y="140455"/>
            <a:ext cx="504056" cy="4488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28CB08-98BD-4825-B976-F6D43656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1000557"/>
            <a:ext cx="3093988" cy="647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08E431-58B9-4923-9F1B-85ED8BCBD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52" y="1698813"/>
            <a:ext cx="3924640" cy="51591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01A05A-8602-4873-ADB9-00A81E64468F}"/>
              </a:ext>
            </a:extLst>
          </p:cNvPr>
          <p:cNvSpPr txBox="1"/>
          <p:nvPr/>
        </p:nvSpPr>
        <p:spPr>
          <a:xfrm>
            <a:off x="4945459" y="1505732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</a:t>
            </a:r>
            <a:r>
              <a:rPr lang="en-US" altLang="zh-CN" dirty="0" err="1"/>
              <a:t>sql</a:t>
            </a:r>
            <a:r>
              <a:rPr lang="zh-CN" altLang="en-US" dirty="0"/>
              <a:t>指令以</a:t>
            </a:r>
            <a:r>
              <a:rPr lang="en-US" altLang="zh-CN" dirty="0"/>
              <a:t>platform</a:t>
            </a:r>
            <a:r>
              <a:rPr lang="zh-CN" altLang="en-US" dirty="0"/>
              <a:t>类成员、</a:t>
            </a:r>
            <a:r>
              <a:rPr lang="en-US" altLang="zh-CN" dirty="0"/>
              <a:t>string</a:t>
            </a:r>
            <a:r>
              <a:rPr lang="zh-CN" altLang="en-US" dirty="0"/>
              <a:t>形式存在</a:t>
            </a:r>
            <a:endParaRPr lang="en-US" altLang="zh-CN" dirty="0"/>
          </a:p>
          <a:p>
            <a:r>
              <a:rPr lang="zh-CN" altLang="en-US" dirty="0"/>
              <a:t>在进入管理员相关操作界面后即调用</a:t>
            </a:r>
            <a:r>
              <a:rPr lang="en-US" altLang="zh-CN" dirty="0" err="1"/>
              <a:t>admin_control</a:t>
            </a: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将程序控制转到</a:t>
            </a:r>
            <a:r>
              <a:rPr lang="en-US" altLang="zh-CN" dirty="0"/>
              <a:t>admin</a:t>
            </a:r>
            <a:r>
              <a:rPr lang="zh-CN" altLang="en-US" dirty="0"/>
              <a:t>类，根据输入生成相应</a:t>
            </a:r>
            <a:r>
              <a:rPr lang="en-US" altLang="zh-CN" dirty="0" err="1"/>
              <a:t>sql</a:t>
            </a:r>
            <a:r>
              <a:rPr lang="zh-CN" altLang="en-US" dirty="0"/>
              <a:t>指令</a:t>
            </a:r>
            <a:endParaRPr lang="en-US" altLang="zh-CN" dirty="0"/>
          </a:p>
          <a:p>
            <a:r>
              <a:rPr lang="zh-CN" altLang="en-US" dirty="0"/>
              <a:t>保存在</a:t>
            </a:r>
            <a:r>
              <a:rPr lang="en-US" altLang="zh-CN" dirty="0"/>
              <a:t>message</a:t>
            </a:r>
            <a:r>
              <a:rPr lang="zh-CN" altLang="en-US" dirty="0"/>
              <a:t>中，将其传回</a:t>
            </a:r>
            <a:r>
              <a:rPr lang="en-US" altLang="zh-CN" dirty="0"/>
              <a:t>platform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D29E85-19E8-4DF3-AA21-F41A63A0C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778" y="3068960"/>
            <a:ext cx="721676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25871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6B01B-2D9D-4A05-B8E7-D78C3F185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3133" y="620688"/>
            <a:ext cx="10365899" cy="1470025"/>
          </a:xfrm>
        </p:spPr>
        <p:txBody>
          <a:bodyPr/>
          <a:lstStyle/>
          <a:p>
            <a:r>
              <a:rPr lang="en-US" altLang="zh-CN" dirty="0"/>
              <a:t>               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097D5-E316-4759-ABA2-305D76B5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95" y="223963"/>
            <a:ext cx="414564" cy="41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B77077-DA62-48DD-B707-13E5028E6B69}"/>
              </a:ext>
            </a:extLst>
          </p:cNvPr>
          <p:cNvSpPr txBox="1"/>
          <p:nvPr/>
        </p:nvSpPr>
        <p:spPr>
          <a:xfrm>
            <a:off x="1849115" y="105671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Sql</a:t>
            </a:r>
            <a:r>
              <a:rPr lang="zh-CN" altLang="en-US" sz="3200" dirty="0"/>
              <a:t>指令解析与数据变化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CEA3D-071B-4875-8EBE-5F8A9FC3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1556792"/>
            <a:ext cx="7361558" cy="33149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79C7FA-C04F-480C-86C9-7BDFE284B4F8}"/>
              </a:ext>
            </a:extLst>
          </p:cNvPr>
          <p:cNvSpPr txBox="1"/>
          <p:nvPr/>
        </p:nvSpPr>
        <p:spPr>
          <a:xfrm>
            <a:off x="480963" y="53732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在接收到指令后，</a:t>
            </a:r>
            <a:r>
              <a:rPr lang="en-US" altLang="zh-CN" dirty="0"/>
              <a:t>platform</a:t>
            </a:r>
            <a:r>
              <a:rPr lang="zh-CN" altLang="en-US" dirty="0"/>
              <a:t>将对其进行解析和对相应数据进行操作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49436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6B01B-2D9D-4A05-B8E7-D78C3F185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3133" y="620688"/>
            <a:ext cx="10365899" cy="1470025"/>
          </a:xfrm>
        </p:spPr>
        <p:txBody>
          <a:bodyPr/>
          <a:lstStyle/>
          <a:p>
            <a:r>
              <a:rPr lang="en-US" altLang="zh-CN" dirty="0"/>
              <a:t>               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097D5-E316-4759-ABA2-305D76B5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95" y="223963"/>
            <a:ext cx="414564" cy="414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B77077-DA62-48DD-B707-13E5028E6B69}"/>
              </a:ext>
            </a:extLst>
          </p:cNvPr>
          <p:cNvSpPr txBox="1"/>
          <p:nvPr/>
        </p:nvSpPr>
        <p:spPr>
          <a:xfrm>
            <a:off x="1849115" y="105671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Sql</a:t>
            </a:r>
            <a:r>
              <a:rPr lang="zh-CN" altLang="en-US" sz="3200" dirty="0"/>
              <a:t>指令解析与数据变化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CF822E-A1BF-46BE-86DF-245B55CC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5" y="2276872"/>
            <a:ext cx="7506350" cy="3894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3DE8D5-502D-4329-9BB0-DF9E380D2807}"/>
              </a:ext>
            </a:extLst>
          </p:cNvPr>
          <p:cNvSpPr txBox="1"/>
          <p:nvPr/>
        </p:nvSpPr>
        <p:spPr>
          <a:xfrm>
            <a:off x="976277" y="908720"/>
            <a:ext cx="692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select</a:t>
            </a:r>
            <a:r>
              <a:rPr lang="zh-CN" altLang="en-US" dirty="0"/>
              <a:t>指令为例，在已知</a:t>
            </a:r>
            <a:r>
              <a:rPr lang="en-US" altLang="zh-CN" dirty="0"/>
              <a:t>message</a:t>
            </a:r>
            <a:r>
              <a:rPr lang="zh-CN" altLang="en-US" dirty="0"/>
              <a:t>字符串大体格式及内容后，对其进行逐字解析，列出所有可能</a:t>
            </a:r>
          </a:p>
        </p:txBody>
      </p:sp>
    </p:spTree>
    <p:extLst>
      <p:ext uri="{BB962C8B-B14F-4D97-AF65-F5344CB8AC3E}">
        <p14:creationId xmlns:p14="http://schemas.microsoft.com/office/powerpoint/2010/main" val="1246503934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06359B-9765-4F43-8FA8-024A317CEB5F}"/>
              </a:ext>
            </a:extLst>
          </p:cNvPr>
          <p:cNvSpPr txBox="1"/>
          <p:nvPr/>
        </p:nvSpPr>
        <p:spPr>
          <a:xfrm>
            <a:off x="985019" y="1556792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搜索算法：</a:t>
            </a:r>
            <a:r>
              <a:rPr lang="en-US" altLang="zh-CN" sz="2000" dirty="0"/>
              <a:t>KMP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947751-8D5C-43FD-BE18-78C88679657B}"/>
              </a:ext>
            </a:extLst>
          </p:cNvPr>
          <p:cNvSpPr txBox="1"/>
          <p:nvPr/>
        </p:nvSpPr>
        <p:spPr>
          <a:xfrm>
            <a:off x="985019" y="548680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算法介绍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8E75E0-019A-4179-83BC-2501351A6328}"/>
              </a:ext>
            </a:extLst>
          </p:cNvPr>
          <p:cNvSpPr txBox="1"/>
          <p:nvPr/>
        </p:nvSpPr>
        <p:spPr>
          <a:xfrm>
            <a:off x="974034" y="2010907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计算器：中缀转后缀表达式</a:t>
            </a:r>
          </a:p>
        </p:txBody>
      </p:sp>
    </p:spTree>
    <p:extLst>
      <p:ext uri="{BB962C8B-B14F-4D97-AF65-F5344CB8AC3E}">
        <p14:creationId xmlns:p14="http://schemas.microsoft.com/office/powerpoint/2010/main" val="332174095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727" y="734861"/>
            <a:ext cx="3403688" cy="340368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45459" y="1820601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04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69195" y="44548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功能拓展</a:t>
            </a:r>
          </a:p>
        </p:txBody>
      </p:sp>
    </p:spTree>
    <p:extLst>
      <p:ext uri="{BB962C8B-B14F-4D97-AF65-F5344CB8AC3E}">
        <p14:creationId xmlns:p14="http://schemas.microsoft.com/office/powerpoint/2010/main" val="7046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12316098" cy="6858000"/>
          </a:xfrm>
          <a:prstGeom prst="rect">
            <a:avLst/>
          </a:prstGeom>
          <a:solidFill>
            <a:srgbClr val="1111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57627" y="848906"/>
            <a:ext cx="3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需求分析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851" y="648072"/>
            <a:ext cx="980728" cy="9807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57627" y="2145050"/>
            <a:ext cx="3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数据结构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467" y="1844824"/>
            <a:ext cx="980728" cy="98072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57627" y="3339865"/>
            <a:ext cx="3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模块划分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851" y="3068960"/>
            <a:ext cx="980728" cy="98072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457627" y="4581951"/>
            <a:ext cx="3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功能拓展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851" y="4293096"/>
            <a:ext cx="980728" cy="98072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715" y="1757796"/>
            <a:ext cx="3039356" cy="303935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79505" y="2636912"/>
            <a:ext cx="3555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目 录</a:t>
            </a:r>
            <a:endParaRPr lang="en-US" altLang="zh-CN" sz="4400" dirty="0">
              <a:solidFill>
                <a:schemeClr val="bg1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5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  <p:bldP spid="21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1516092" y="1124744"/>
            <a:ext cx="812800" cy="789033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cxnSp>
        <p:nvCxnSpPr>
          <p:cNvPr id="18" name="Shape 17"/>
          <p:cNvCxnSpPr/>
          <p:nvPr/>
        </p:nvCxnSpPr>
        <p:spPr>
          <a:xfrm rot="16200000" flipH="1">
            <a:off x="6041191" y="-2208415"/>
            <a:ext cx="609600" cy="890783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8"/>
          <p:cNvGrpSpPr/>
          <p:nvPr/>
        </p:nvGrpSpPr>
        <p:grpSpPr>
          <a:xfrm>
            <a:off x="5857284" y="3113997"/>
            <a:ext cx="1113973" cy="1113971"/>
            <a:chOff x="2477557" y="3537459"/>
            <a:chExt cx="835480" cy="835478"/>
          </a:xfrm>
        </p:grpSpPr>
        <p:grpSp>
          <p:nvGrpSpPr>
            <p:cNvPr id="9" name="Group 225"/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</p:grp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0" name="Group 23"/>
          <p:cNvGrpSpPr/>
          <p:nvPr/>
        </p:nvGrpSpPr>
        <p:grpSpPr>
          <a:xfrm>
            <a:off x="2120905" y="3113996"/>
            <a:ext cx="1113972" cy="1113972"/>
            <a:chOff x="1182461" y="2087460"/>
            <a:chExt cx="835479" cy="835479"/>
          </a:xfrm>
        </p:grpSpPr>
        <p:grpSp>
          <p:nvGrpSpPr>
            <p:cNvPr id="11" name="Group 225"/>
            <p:cNvGrpSpPr/>
            <p:nvPr/>
          </p:nvGrpSpPr>
          <p:grpSpPr>
            <a:xfrm>
              <a:off x="1182461" y="2087460"/>
              <a:ext cx="835479" cy="835479"/>
              <a:chOff x="864537" y="1822859"/>
              <a:chExt cx="971309" cy="971307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</p:grpSp>
        <p:sp>
          <p:nvSpPr>
            <p:cNvPr id="26" name="Freeform 42"/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7969795" y="3160046"/>
            <a:ext cx="1113973" cy="1113971"/>
            <a:chOff x="5811502" y="3537459"/>
            <a:chExt cx="835480" cy="835478"/>
          </a:xfrm>
        </p:grpSpPr>
        <p:grpSp>
          <p:nvGrpSpPr>
            <p:cNvPr id="17" name="Group 225"/>
            <p:cNvGrpSpPr/>
            <p:nvPr/>
          </p:nvGrpSpPr>
          <p:grpSpPr>
            <a:xfrm>
              <a:off x="5811501" y="3537461"/>
              <a:ext cx="835479" cy="835479"/>
              <a:chOff x="864537" y="1822859"/>
              <a:chExt cx="971309" cy="971307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</p:grpSp>
        <p:sp>
          <p:nvSpPr>
            <p:cNvPr id="32" name="Freeform 86"/>
            <p:cNvSpPr>
              <a:spLocks noEditPoints="1"/>
            </p:cNvSpPr>
            <p:nvPr/>
          </p:nvSpPr>
          <p:spPr bwMode="auto">
            <a:xfrm>
              <a:off x="6084972" y="3712460"/>
              <a:ext cx="288540" cy="485476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19" name="Group 34"/>
          <p:cNvGrpSpPr/>
          <p:nvPr/>
        </p:nvGrpSpPr>
        <p:grpSpPr>
          <a:xfrm>
            <a:off x="4072147" y="3142669"/>
            <a:ext cx="1113973" cy="1113971"/>
            <a:chOff x="1810872" y="2768050"/>
            <a:chExt cx="835480" cy="835478"/>
          </a:xfrm>
        </p:grpSpPr>
        <p:grpSp>
          <p:nvGrpSpPr>
            <p:cNvPr id="20" name="Group 225"/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dirty="0"/>
              </a:p>
            </p:txBody>
          </p:sp>
        </p:grp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45" name="Oval 44"/>
          <p:cNvSpPr/>
          <p:nvPr/>
        </p:nvSpPr>
        <p:spPr>
          <a:xfrm>
            <a:off x="2529595" y="3501008"/>
            <a:ext cx="226352" cy="226352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0" name="Straight Connector 22"/>
          <p:cNvCxnSpPr/>
          <p:nvPr/>
        </p:nvCxnSpPr>
        <p:spPr>
          <a:xfrm rot="16200000" flipH="1">
            <a:off x="2397734" y="3816634"/>
            <a:ext cx="487240" cy="5"/>
          </a:xfrm>
          <a:prstGeom prst="line">
            <a:avLst/>
          </a:prstGeom>
          <a:ln w="1905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H="1">
            <a:off x="4216044" y="3888644"/>
            <a:ext cx="487243" cy="5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6125715" y="3960655"/>
            <a:ext cx="487245" cy="1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8004936" y="3888646"/>
            <a:ext cx="487248" cy="5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/>
          <p:cNvSpPr txBox="1">
            <a:spLocks/>
          </p:cNvSpPr>
          <p:nvPr/>
        </p:nvSpPr>
        <p:spPr>
          <a:xfrm>
            <a:off x="860510" y="4448804"/>
            <a:ext cx="2676567" cy="32823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2133" b="1" dirty="0">
                <a:solidFill>
                  <a:schemeClr val="accent1"/>
                </a:solidFill>
              </a:rPr>
              <a:t>个人信息</a:t>
            </a:r>
            <a:r>
              <a:rPr lang="en-US" altLang="zh-CN" sz="2133" b="1" dirty="0">
                <a:solidFill>
                  <a:schemeClr val="accent1"/>
                </a:solidFill>
              </a:rPr>
              <a:t>-&gt;update</a:t>
            </a:r>
            <a:r>
              <a:rPr lang="zh-CN" altLang="en-US" sz="2133" b="1" dirty="0">
                <a:solidFill>
                  <a:schemeClr val="accent1"/>
                </a:solidFill>
              </a:rPr>
              <a:t>语句</a:t>
            </a:r>
            <a:endParaRPr lang="en-US" sz="2133" b="1" dirty="0">
              <a:solidFill>
                <a:schemeClr val="accent1"/>
              </a:solidFill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4068779" y="4466739"/>
            <a:ext cx="1096454" cy="32823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zh-CN" altLang="en-US" sz="2133" b="1" dirty="0">
                <a:solidFill>
                  <a:schemeClr val="accent2"/>
                </a:solidFill>
              </a:rPr>
              <a:t>输入检查</a:t>
            </a:r>
            <a:endParaRPr lang="en-US" sz="2133" b="1" dirty="0">
              <a:solidFill>
                <a:schemeClr val="accent2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28892" y="17721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额外设计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280BF2-496D-4A33-8848-75708C1AADFC}"/>
              </a:ext>
            </a:extLst>
          </p:cNvPr>
          <p:cNvSpPr txBox="1"/>
          <p:nvPr/>
        </p:nvSpPr>
        <p:spPr>
          <a:xfrm>
            <a:off x="5809555" y="4492367"/>
            <a:ext cx="153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购物车实现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50A02C-839A-4B62-B7DC-84ADB1EB017C}"/>
              </a:ext>
            </a:extLst>
          </p:cNvPr>
          <p:cNvSpPr txBox="1"/>
          <p:nvPr/>
        </p:nvSpPr>
        <p:spPr>
          <a:xfrm>
            <a:off x="8047683" y="4495498"/>
            <a:ext cx="111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展示界面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0FCDED-64E4-4877-9677-9315F4A90160}"/>
              </a:ext>
            </a:extLst>
          </p:cNvPr>
          <p:cNvSpPr txBox="1"/>
          <p:nvPr/>
        </p:nvSpPr>
        <p:spPr>
          <a:xfrm>
            <a:off x="913011" y="50851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个人信息的修改也纳入了</a:t>
            </a:r>
            <a:r>
              <a:rPr lang="en-US" altLang="zh-CN" dirty="0" err="1"/>
              <a:t>sql</a:t>
            </a:r>
            <a:r>
              <a:rPr lang="zh-CN" altLang="en-US" dirty="0"/>
              <a:t>语句产生及解析范围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82B3C7-F556-40C2-AA46-42E96B93F7A2}"/>
              </a:ext>
            </a:extLst>
          </p:cNvPr>
          <p:cNvSpPr txBox="1"/>
          <p:nvPr/>
        </p:nvSpPr>
        <p:spPr>
          <a:xfrm>
            <a:off x="3922240" y="5229200"/>
            <a:ext cx="153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为部分输入环节增加了检查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537EE7-44BD-41C6-999B-DD794F0EC606}"/>
              </a:ext>
            </a:extLst>
          </p:cNvPr>
          <p:cNvSpPr txBox="1"/>
          <p:nvPr/>
        </p:nvSpPr>
        <p:spPr>
          <a:xfrm>
            <a:off x="8047683" y="5229200"/>
            <a:ext cx="193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加入了</a:t>
            </a:r>
            <a:r>
              <a:rPr lang="en-US" altLang="zh-CN" dirty="0" err="1"/>
              <a:t>clr</a:t>
            </a:r>
            <a:r>
              <a:rPr lang="zh-CN" altLang="en-US" dirty="0"/>
              <a:t>、</a:t>
            </a:r>
            <a:r>
              <a:rPr lang="en-US" altLang="zh-CN" dirty="0"/>
              <a:t>pause</a:t>
            </a:r>
            <a:r>
              <a:rPr lang="zh-CN" altLang="en-US" dirty="0"/>
              <a:t>、</a:t>
            </a:r>
            <a:r>
              <a:rPr lang="en-US" altLang="zh-CN" dirty="0"/>
              <a:t>sleep</a:t>
            </a:r>
            <a:r>
              <a:rPr lang="zh-CN" altLang="en-US" dirty="0"/>
              <a:t>等函数，便于展示</a:t>
            </a:r>
          </a:p>
        </p:txBody>
      </p:sp>
    </p:spTree>
    <p:extLst>
      <p:ext uri="{BB962C8B-B14F-4D97-AF65-F5344CB8AC3E}">
        <p14:creationId xmlns:p14="http://schemas.microsoft.com/office/powerpoint/2010/main" val="13025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5" grpId="0" animBg="1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36887" y="2852936"/>
            <a:ext cx="6989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16565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379" y="764704"/>
            <a:ext cx="3403688" cy="340368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70890" y="1820601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01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97187" y="4625841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需求及算法分析</a:t>
            </a:r>
          </a:p>
        </p:txBody>
      </p:sp>
    </p:spTree>
    <p:extLst>
      <p:ext uri="{BB962C8B-B14F-4D97-AF65-F5344CB8AC3E}">
        <p14:creationId xmlns:p14="http://schemas.microsoft.com/office/powerpoint/2010/main" val="1705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5" name="Freeform 45"/>
          <p:cNvSpPr>
            <a:spLocks noEditPoints="1"/>
          </p:cNvSpPr>
          <p:nvPr/>
        </p:nvSpPr>
        <p:spPr bwMode="auto">
          <a:xfrm>
            <a:off x="923095" y="150220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923095" y="322025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37" name="Freeform 45"/>
          <p:cNvSpPr>
            <a:spLocks noEditPoints="1"/>
          </p:cNvSpPr>
          <p:nvPr/>
        </p:nvSpPr>
        <p:spPr bwMode="auto">
          <a:xfrm>
            <a:off x="982319" y="480617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25" name="Group 38"/>
          <p:cNvGrpSpPr/>
          <p:nvPr/>
        </p:nvGrpSpPr>
        <p:grpSpPr>
          <a:xfrm>
            <a:off x="1484377" y="1524853"/>
            <a:ext cx="4776655" cy="736027"/>
            <a:chOff x="-450666" y="1701808"/>
            <a:chExt cx="3582491" cy="552019"/>
          </a:xfrm>
        </p:grpSpPr>
        <p:sp>
          <p:nvSpPr>
            <p:cNvPr id="40" name="Footer Text"/>
            <p:cNvSpPr txBox="1"/>
            <p:nvPr/>
          </p:nvSpPr>
          <p:spPr>
            <a:xfrm>
              <a:off x="-450666" y="2099986"/>
              <a:ext cx="3582491" cy="1538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425264" y="1701808"/>
              <a:ext cx="1760320" cy="276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信息管理维护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 50"/>
          <p:cNvGrpSpPr/>
          <p:nvPr/>
        </p:nvGrpSpPr>
        <p:grpSpPr>
          <a:xfrm>
            <a:off x="1484377" y="3227373"/>
            <a:ext cx="4776655" cy="496939"/>
            <a:chOff x="-450666" y="1908432"/>
            <a:chExt cx="3582491" cy="372704"/>
          </a:xfrm>
        </p:grpSpPr>
        <p:sp>
          <p:nvSpPr>
            <p:cNvPr id="52" name="Footer Text"/>
            <p:cNvSpPr txBox="1"/>
            <p:nvPr/>
          </p:nvSpPr>
          <p:spPr>
            <a:xfrm>
              <a:off x="-450666" y="2127295"/>
              <a:ext cx="3582491" cy="1538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403188" y="1908432"/>
              <a:ext cx="928138" cy="276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zh-CN" altLang="en-US" sz="2400" b="1" dirty="0">
                  <a:solidFill>
                    <a:schemeClr val="accent2"/>
                  </a:solidFill>
                </a:rPr>
                <a:t>指令分析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Group 53"/>
          <p:cNvGrpSpPr/>
          <p:nvPr/>
        </p:nvGrpSpPr>
        <p:grpSpPr>
          <a:xfrm>
            <a:off x="1547681" y="4806170"/>
            <a:ext cx="4859852" cy="760444"/>
            <a:chOff x="-450666" y="1877573"/>
            <a:chExt cx="3644889" cy="570333"/>
          </a:xfrm>
        </p:grpSpPr>
        <p:sp>
          <p:nvSpPr>
            <p:cNvPr id="55" name="Footer Text"/>
            <p:cNvSpPr txBox="1"/>
            <p:nvPr/>
          </p:nvSpPr>
          <p:spPr>
            <a:xfrm>
              <a:off x="-388268" y="2240157"/>
              <a:ext cx="3582491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文件读写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-450666" y="1877573"/>
              <a:ext cx="46406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zh-CN" altLang="en-US" sz="2400" b="1" dirty="0">
                  <a:solidFill>
                    <a:schemeClr val="accent3"/>
                  </a:solidFill>
                </a:rPr>
                <a:t>文件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2065139" y="28701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冬奥纪念品交易平台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6DFFFE-DFE9-4520-B096-94C652DA42DE}"/>
              </a:ext>
            </a:extLst>
          </p:cNvPr>
          <p:cNvSpPr/>
          <p:nvPr/>
        </p:nvSpPr>
        <p:spPr>
          <a:xfrm>
            <a:off x="923095" y="1973171"/>
            <a:ext cx="110791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用户：登录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修改个人信息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计算余额  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商品：添加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下架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修改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查看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搜索 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搜索算法         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} -&gt;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统一信息维护、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oop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思想、数据结构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交易：数量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金额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查看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21B684-B57A-4AA4-A69A-DC3A2AB7FD94}"/>
              </a:ext>
            </a:extLst>
          </p:cNvPr>
          <p:cNvSpPr/>
          <p:nvPr/>
        </p:nvSpPr>
        <p:spPr>
          <a:xfrm>
            <a:off x="982319" y="3802893"/>
            <a:ext cx="627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计算器实现 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-&gt; 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中缀转后缀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1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SQL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指令生成与解析 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字符串拼接解析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1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111111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58" y="777058"/>
            <a:ext cx="3403688" cy="340368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070890" y="1820601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02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37147" y="4379098"/>
            <a:ext cx="8136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数据结构及模块划分</a:t>
            </a:r>
          </a:p>
        </p:txBody>
      </p:sp>
    </p:spTree>
    <p:extLst>
      <p:ext uri="{BB962C8B-B14F-4D97-AF65-F5344CB8AC3E}">
        <p14:creationId xmlns:p14="http://schemas.microsoft.com/office/powerpoint/2010/main" val="25994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141DD8-F60F-49CE-A28E-CDBF76A9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" y="288714"/>
            <a:ext cx="1268078" cy="1268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608A01-6702-4D2E-9CF7-93016FF9A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64" y="684988"/>
            <a:ext cx="512108" cy="47552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176EC7-DAD3-4677-A8E3-ABAF628D4EDA}"/>
              </a:ext>
            </a:extLst>
          </p:cNvPr>
          <p:cNvSpPr txBox="1"/>
          <p:nvPr/>
        </p:nvSpPr>
        <p:spPr>
          <a:xfrm>
            <a:off x="1129035" y="1857018"/>
            <a:ext cx="296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商品数据：结构体形式、对应需求及文件内容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83153-FF59-452D-93C8-75A6B348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5" y="2564904"/>
            <a:ext cx="4176122" cy="25148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56EC19-0854-4B76-8CA7-9684253BE308}"/>
              </a:ext>
            </a:extLst>
          </p:cNvPr>
          <p:cNvSpPr txBox="1"/>
          <p:nvPr/>
        </p:nvSpPr>
        <p:spPr>
          <a:xfrm>
            <a:off x="6745659" y="1857018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订单数据：结构体形式、</a:t>
            </a:r>
            <a:endParaRPr lang="en-US" altLang="zh-CN" sz="2000" dirty="0"/>
          </a:p>
          <a:p>
            <a:r>
              <a:rPr lang="zh-CN" altLang="en-US" sz="2000" dirty="0"/>
              <a:t>对应需求及文件内容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A5C06C-D4CF-426C-BBA8-99CD5FF7E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535" y="2568289"/>
            <a:ext cx="4206605" cy="22480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B7997B-C103-478E-975D-1F8BEBE637FB}"/>
              </a:ext>
            </a:extLst>
          </p:cNvPr>
          <p:cNvSpPr txBox="1"/>
          <p:nvPr/>
        </p:nvSpPr>
        <p:spPr>
          <a:xfrm>
            <a:off x="2516734" y="684988"/>
            <a:ext cx="365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Commodity.h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08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63DA1D0-C3B6-4A79-AA62-D59308F22A24}"/>
              </a:ext>
            </a:extLst>
          </p:cNvPr>
          <p:cNvSpPr/>
          <p:nvPr/>
        </p:nvSpPr>
        <p:spPr>
          <a:xfrm rot="10800000" flipH="1">
            <a:off x="696988" y="332656"/>
            <a:ext cx="1224135" cy="115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Freeform 144">
            <a:extLst>
              <a:ext uri="{FF2B5EF4-FFF2-40B4-BE49-F238E27FC236}">
                <a16:creationId xmlns:a16="http://schemas.microsoft.com/office/drawing/2014/main" id="{579D4584-4C86-4F74-AB6E-2410F6F5A1B7}"/>
              </a:ext>
            </a:extLst>
          </p:cNvPr>
          <p:cNvSpPr>
            <a:spLocks noEditPoints="1"/>
          </p:cNvSpPr>
          <p:nvPr/>
        </p:nvSpPr>
        <p:spPr bwMode="auto">
          <a:xfrm>
            <a:off x="1074934" y="679644"/>
            <a:ext cx="468241" cy="458152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63D389-179B-4F07-A432-7A83533D5CB4}"/>
              </a:ext>
            </a:extLst>
          </p:cNvPr>
          <p:cNvSpPr txBox="1"/>
          <p:nvPr/>
        </p:nvSpPr>
        <p:spPr>
          <a:xfrm>
            <a:off x="2425179" y="67964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User.h</a:t>
            </a:r>
            <a:r>
              <a:rPr lang="en-US" altLang="zh-CN" sz="2400" dirty="0"/>
              <a:t>  &amp; User.cpp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1E94E7-208C-4AD4-907D-E7FDA71C7F42}"/>
              </a:ext>
            </a:extLst>
          </p:cNvPr>
          <p:cNvSpPr txBox="1"/>
          <p:nvPr/>
        </p:nvSpPr>
        <p:spPr>
          <a:xfrm>
            <a:off x="6745659" y="227687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包括用户的各种信息、处理修改个人信息部分的函数及展示等函数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E305A-2011-4576-AF20-F7A4D140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3" y="1484784"/>
            <a:ext cx="6134632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63DA1D0-C3B6-4A79-AA62-D59308F22A24}"/>
              </a:ext>
            </a:extLst>
          </p:cNvPr>
          <p:cNvSpPr/>
          <p:nvPr/>
        </p:nvSpPr>
        <p:spPr>
          <a:xfrm rot="10800000" flipH="1">
            <a:off x="696988" y="332656"/>
            <a:ext cx="1224135" cy="115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Freeform 144">
            <a:extLst>
              <a:ext uri="{FF2B5EF4-FFF2-40B4-BE49-F238E27FC236}">
                <a16:creationId xmlns:a16="http://schemas.microsoft.com/office/drawing/2014/main" id="{579D4584-4C86-4F74-AB6E-2410F6F5A1B7}"/>
              </a:ext>
            </a:extLst>
          </p:cNvPr>
          <p:cNvSpPr>
            <a:spLocks noEditPoints="1"/>
          </p:cNvSpPr>
          <p:nvPr/>
        </p:nvSpPr>
        <p:spPr bwMode="auto">
          <a:xfrm>
            <a:off x="1074934" y="679644"/>
            <a:ext cx="468241" cy="458152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63D389-179B-4F07-A432-7A83533D5CB4}"/>
              </a:ext>
            </a:extLst>
          </p:cNvPr>
          <p:cNvSpPr txBox="1"/>
          <p:nvPr/>
        </p:nvSpPr>
        <p:spPr>
          <a:xfrm>
            <a:off x="2425179" y="67964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User.h</a:t>
            </a:r>
            <a:r>
              <a:rPr lang="en-US" altLang="zh-CN" sz="2400" dirty="0"/>
              <a:t>  &amp; User.cpp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B86EFE-32B8-489E-808C-A3FB0343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7" y="2564904"/>
            <a:ext cx="5227773" cy="41380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EBAE4D-8581-4757-A682-BB3AAEB34239}"/>
              </a:ext>
            </a:extLst>
          </p:cNvPr>
          <p:cNvSpPr txBox="1"/>
          <p:nvPr/>
        </p:nvSpPr>
        <p:spPr>
          <a:xfrm>
            <a:off x="408955" y="1831773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继承自</a:t>
            </a:r>
            <a:r>
              <a:rPr lang="en-US" altLang="zh-CN" dirty="0"/>
              <a:t>User</a:t>
            </a:r>
            <a:r>
              <a:rPr lang="zh-CN" altLang="en-US" dirty="0"/>
              <a:t>类，相对只增加了处理功能的模块</a:t>
            </a:r>
            <a:endParaRPr lang="en-US" altLang="zh-CN" dirty="0"/>
          </a:p>
          <a:p>
            <a:r>
              <a:rPr lang="zh-CN" altLang="en-US" dirty="0"/>
              <a:t>源自卖家</a:t>
            </a:r>
            <a:r>
              <a:rPr lang="en-US" altLang="zh-CN" dirty="0"/>
              <a:t>/</a:t>
            </a:r>
            <a:r>
              <a:rPr lang="zh-CN" altLang="en-US" dirty="0"/>
              <a:t>买家的命令：查询或修改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77771-E1E6-4844-9BBE-3D11026B9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406" y="3068960"/>
            <a:ext cx="5486876" cy="28958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87D203-71E1-460C-9EC1-C93605AB5614}"/>
              </a:ext>
            </a:extLst>
          </p:cNvPr>
          <p:cNvSpPr txBox="1"/>
          <p:nvPr/>
        </p:nvSpPr>
        <p:spPr>
          <a:xfrm>
            <a:off x="6108527" y="249289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Administrator</a:t>
            </a:r>
            <a:r>
              <a:rPr lang="zh-CN" altLang="en-US" dirty="0"/>
              <a:t>类：包括管理员信息及管理员相关功能</a:t>
            </a:r>
          </a:p>
        </p:txBody>
      </p:sp>
    </p:spTree>
    <p:extLst>
      <p:ext uri="{BB962C8B-B14F-4D97-AF65-F5344CB8AC3E}">
        <p14:creationId xmlns:p14="http://schemas.microsoft.com/office/powerpoint/2010/main" val="14414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872162-891A-4929-9D06-27D3CA4C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8" y="332656"/>
            <a:ext cx="1268078" cy="1268078"/>
          </a:xfrm>
          <a:prstGeom prst="rect">
            <a:avLst/>
          </a:prstGeom>
        </p:spPr>
      </p:pic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Freeform 144">
            <a:extLst>
              <a:ext uri="{FF2B5EF4-FFF2-40B4-BE49-F238E27FC236}">
                <a16:creationId xmlns:a16="http://schemas.microsoft.com/office/drawing/2014/main" id="{579D4584-4C86-4F74-AB6E-2410F6F5A1B7}"/>
              </a:ext>
            </a:extLst>
          </p:cNvPr>
          <p:cNvSpPr>
            <a:spLocks noEditPoints="1"/>
          </p:cNvSpPr>
          <p:nvPr/>
        </p:nvSpPr>
        <p:spPr bwMode="auto">
          <a:xfrm>
            <a:off x="733827" y="738600"/>
            <a:ext cx="468241" cy="458152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B9378A-8D3A-4A8C-AA64-0EF505E4FF65}"/>
              </a:ext>
            </a:extLst>
          </p:cNvPr>
          <p:cNvSpPr txBox="1"/>
          <p:nvPr/>
        </p:nvSpPr>
        <p:spPr>
          <a:xfrm>
            <a:off x="2137147" y="83671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Platform.h</a:t>
            </a:r>
            <a:r>
              <a:rPr lang="en-US" altLang="zh-CN" dirty="0"/>
              <a:t>   &amp;  Platform.cpp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D7776-FB62-467D-9904-D39E4ECC0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71" y="2960176"/>
            <a:ext cx="4541914" cy="3619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D192E-95B9-4BE9-8D43-CD1A2C827B0E}"/>
              </a:ext>
            </a:extLst>
          </p:cNvPr>
          <p:cNvSpPr txBox="1"/>
          <p:nvPr/>
        </p:nvSpPr>
        <p:spPr>
          <a:xfrm>
            <a:off x="552971" y="1989300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平台类，程序主体，包括管理员、用户个体、存储各类信息的容器等</a:t>
            </a:r>
            <a:endParaRPr lang="en-US" altLang="zh-CN" dirty="0"/>
          </a:p>
          <a:p>
            <a:r>
              <a:rPr lang="zh-CN" altLang="en-US" dirty="0"/>
              <a:t>模拟：数据库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EF6D7-3917-4403-9B77-7363CDE9FEA6}"/>
              </a:ext>
            </a:extLst>
          </p:cNvPr>
          <p:cNvSpPr txBox="1"/>
          <p:nvPr/>
        </p:nvSpPr>
        <p:spPr>
          <a:xfrm>
            <a:off x="5625826" y="512167"/>
            <a:ext cx="508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函数部分包括各个场景的显示函数、登录控制、接收指令及对指令做出处理、文件读写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1D053-268B-4CF3-B03E-34630DAA2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95" y="1483043"/>
            <a:ext cx="5863870" cy="49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424">
      <a:dk1>
        <a:srgbClr val="FFFFFF"/>
      </a:dk1>
      <a:lt1>
        <a:sysClr val="window" lastClr="FFFFFF"/>
      </a:lt1>
      <a:dk2>
        <a:srgbClr val="39302A"/>
      </a:dk2>
      <a:lt2>
        <a:srgbClr val="7F7F7F"/>
      </a:lt2>
      <a:accent1>
        <a:srgbClr val="1BDEC0"/>
      </a:accent1>
      <a:accent2>
        <a:srgbClr val="1574A8"/>
      </a:accent2>
      <a:accent3>
        <a:srgbClr val="536AE9"/>
      </a:accent3>
      <a:accent4>
        <a:srgbClr val="15A892"/>
      </a:accent4>
      <a:accent5>
        <a:srgbClr val="1574A8"/>
      </a:accent5>
      <a:accent6>
        <a:srgbClr val="152BA8"/>
      </a:accent6>
      <a:hlink>
        <a:srgbClr val="3E7C86"/>
      </a:hlink>
      <a:folHlink>
        <a:srgbClr val="162C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527</Words>
  <Application>Microsoft Office PowerPoint</Application>
  <PresentationFormat>自定义</PresentationFormat>
  <Paragraphs>97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张海山草泥马体</vt:lpstr>
      <vt:lpstr>Arial</vt:lpstr>
      <vt:lpstr>Calibri</vt:lpstr>
      <vt:lpstr>微软雅黑</vt:lpstr>
      <vt:lpstr>张海山锐线体简</vt:lpstr>
      <vt:lpstr>微软雅黑</vt:lpstr>
      <vt:lpstr>方正粗黑宋简体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显示界面函数——以登录界面为例</vt:lpstr>
      <vt:lpstr>Sql指令生成——以管理员操作为例</vt:lpstr>
      <vt:lpstr>                       </vt:lpstr>
      <vt:lpstr>                       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科技PPT模板</dc:title>
  <dc:creator>第一PPT</dc:creator>
  <cp:keywords>www.1ppt.com</cp:keywords>
  <dc:description>www.1ppt.com</dc:description>
  <cp:lastModifiedBy>8615948464742</cp:lastModifiedBy>
  <cp:revision>154</cp:revision>
  <dcterms:created xsi:type="dcterms:W3CDTF">2015-09-13T11:28:16Z</dcterms:created>
  <dcterms:modified xsi:type="dcterms:W3CDTF">2022-03-31T20:41:08Z</dcterms:modified>
</cp:coreProperties>
</file>